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7"/>
  </p:notesMasterIdLst>
  <p:sldIdLst>
    <p:sldId id="256" r:id="rId2"/>
    <p:sldId id="313" r:id="rId3"/>
    <p:sldId id="293" r:id="rId4"/>
    <p:sldId id="312" r:id="rId5"/>
    <p:sldId id="297" r:id="rId6"/>
  </p:sldIdLst>
  <p:sldSz cx="9906000" cy="6858000" type="A4"/>
  <p:notesSz cx="9944100" cy="6805613"/>
  <p:defaultTextStyle>
    <a:defPPr>
      <a:defRPr lang="x-none"/>
    </a:defPPr>
    <a:lvl1pPr marL="0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1752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03504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05256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07008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08760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10512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12264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14016" algn="l" defTabSz="6035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60093"/>
    <a:srgbClr val="800080"/>
    <a:srgbClr val="FF3300"/>
    <a:srgbClr val="FF66CC"/>
    <a:srgbClr val="FF6699"/>
    <a:srgbClr val="FF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/>
    <p:restoredTop sz="94698"/>
  </p:normalViewPr>
  <p:slideViewPr>
    <p:cSldViewPr>
      <p:cViewPr>
        <p:scale>
          <a:sx n="88" d="100"/>
          <a:sy n="88" d="100"/>
        </p:scale>
        <p:origin x="-1482" y="-72"/>
      </p:cViewPr>
      <p:guideLst>
        <p:guide orient="horz" pos="2160"/>
        <p:guide pos="13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110" cy="339962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3397" y="0"/>
            <a:ext cx="4309110" cy="339962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FE3D3FBE-C281-4CEF-844E-A9E572019DF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30550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2" tIns="45921" rIns="91842" bIns="459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410" y="3232028"/>
            <a:ext cx="7955280" cy="3062845"/>
          </a:xfrm>
          <a:prstGeom prst="rect">
            <a:avLst/>
          </a:prstGeom>
        </p:spPr>
        <p:txBody>
          <a:bodyPr vert="horz" lIns="91842" tIns="45921" rIns="91842" bIns="459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4055"/>
            <a:ext cx="4309110" cy="339962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3397" y="6464055"/>
            <a:ext cx="4309110" cy="339962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498F3B8E-F415-4351-80D4-321DF0A40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CF48-8AD1-4E5D-9D8D-38B97F0B6857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F59D-196A-4CA4-981A-7B8ACCE28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3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3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2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0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6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1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1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4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0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1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35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8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9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20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" y="221877"/>
            <a:ext cx="9730509" cy="6578974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781744" y="5594099"/>
            <a:ext cx="1504255" cy="303814"/>
          </a:xfrm>
          <a:prstGeom prst="rect">
            <a:avLst/>
          </a:prstGeom>
        </p:spPr>
        <p:txBody>
          <a:bodyPr vert="horz" wrap="square" lIns="0" tIns="11316" rIns="0" bIns="0" rtlCol="0">
            <a:spAutoFit/>
          </a:bodyPr>
          <a:lstStyle/>
          <a:p>
            <a:pPr marL="8382">
              <a:spcBef>
                <a:spcPts val="89"/>
              </a:spcBef>
            </a:pPr>
            <a:r>
              <a:rPr lang="ru-RU" sz="1400" spc="-10" dirty="0" smtClean="0">
                <a:solidFill>
                  <a:srgbClr val="616061"/>
                </a:solidFill>
                <a:latin typeface="Montserrat"/>
                <a:cs typeface="Montserrat"/>
              </a:rPr>
              <a:t>апрель</a:t>
            </a:r>
            <a:r>
              <a:rPr sz="1400" spc="-10" dirty="0" smtClean="0">
                <a:solidFill>
                  <a:srgbClr val="616061"/>
                </a:solidFill>
                <a:latin typeface="Montserrat"/>
                <a:cs typeface="Montserrat"/>
              </a:rPr>
              <a:t>,</a:t>
            </a:r>
            <a:r>
              <a:rPr sz="1400" spc="-43" dirty="0" smtClean="0">
                <a:solidFill>
                  <a:srgbClr val="616061"/>
                </a:solidFill>
                <a:latin typeface="Montserrat"/>
                <a:cs typeface="Montserrat"/>
              </a:rPr>
              <a:t> </a:t>
            </a:r>
            <a:r>
              <a:rPr sz="1900" b="1" spc="13" dirty="0" smtClean="0">
                <a:solidFill>
                  <a:srgbClr val="616061"/>
                </a:solidFill>
                <a:latin typeface="Montserrat-SemiBold"/>
                <a:cs typeface="Montserrat-SemiBold"/>
              </a:rPr>
              <a:t>202</a:t>
            </a:r>
            <a:r>
              <a:rPr lang="ru-RU" sz="1900" b="1" spc="13" dirty="0" smtClean="0">
                <a:solidFill>
                  <a:srgbClr val="616061"/>
                </a:solidFill>
                <a:latin typeface="Montserrat-SemiBold"/>
                <a:cs typeface="Montserrat-SemiBold"/>
              </a:rPr>
              <a:t>5</a:t>
            </a:r>
            <a:endParaRPr sz="1900" dirty="0">
              <a:latin typeface="Montserrat-SemiBold"/>
              <a:cs typeface="Montserrat-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4801" y="1676400"/>
            <a:ext cx="4487048" cy="420987"/>
          </a:xfrm>
          <a:prstGeom prst="rect">
            <a:avLst/>
          </a:prstGeom>
        </p:spPr>
        <p:txBody>
          <a:bodyPr vert="horz" wrap="square" lIns="0" tIns="48616" rIns="0" bIns="0" rtlCol="0">
            <a:spAutoFit/>
          </a:bodyPr>
          <a:lstStyle/>
          <a:p>
            <a:pPr marL="8382" marR="3353" algn="ctr">
              <a:lnSpc>
                <a:spcPts val="2904"/>
              </a:lnSpc>
              <a:spcBef>
                <a:spcPts val="383"/>
              </a:spcBef>
              <a:tabLst>
                <a:tab pos="703669" algn="l"/>
                <a:tab pos="1931632" algn="l"/>
                <a:tab pos="2047304" algn="l"/>
                <a:tab pos="2942082" algn="l"/>
              </a:tabLst>
            </a:pPr>
            <a:r>
              <a:rPr lang="ru-RU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Medium"/>
              </a:rPr>
              <a:t>Субсидии работодателям</a:t>
            </a:r>
            <a:endParaRPr sz="2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-Medium"/>
              <a:cs typeface="Montserrat-Medium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973306"/>
            <a:ext cx="3578962" cy="277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E8CCDA7-6B73-544A-A642-AF3C1B554FA9}"/>
              </a:ext>
            </a:extLst>
          </p:cNvPr>
          <p:cNvSpPr/>
          <p:nvPr/>
        </p:nvSpPr>
        <p:spPr>
          <a:xfrm>
            <a:off x="7683" y="3514107"/>
            <a:ext cx="3794462" cy="329565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">
            <a:extLst>
              <a:ext uri="{FF2B5EF4-FFF2-40B4-BE49-F238E27FC236}">
                <a16:creationId xmlns:a16="http://schemas.microsoft.com/office/drawing/2014/main" xmlns="" id="{BDF85312-D25B-9B40-ADC3-61FC7DB3A4EC}"/>
              </a:ext>
            </a:extLst>
          </p:cNvPr>
          <p:cNvSpPr/>
          <p:nvPr/>
        </p:nvSpPr>
        <p:spPr>
          <a:xfrm>
            <a:off x="6065129" y="5259"/>
            <a:ext cx="3840897" cy="382905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266286" y="308666"/>
            <a:ext cx="748192" cy="806645"/>
            <a:chOff x="634994" y="480009"/>
            <a:chExt cx="914452" cy="1075526"/>
          </a:xfrm>
        </p:grpSpPr>
        <p:pic>
          <p:nvPicPr>
            <p:cNvPr id="42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43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44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46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47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49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50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51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52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53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98600" y="330790"/>
            <a:ext cx="8755000" cy="747128"/>
          </a:xfrm>
          <a:prstGeom prst="rect">
            <a:avLst/>
          </a:prstGeom>
        </p:spPr>
        <p:txBody>
          <a:bodyPr vert="horz" wrap="square" lIns="0" tIns="8382" rIns="0" bIns="0" rtlCol="0">
            <a:spAutoFit/>
          </a:bodyPr>
          <a:lstStyle/>
          <a:p>
            <a:pPr marL="8382">
              <a:spcBef>
                <a:spcPts val="66"/>
              </a:spcBef>
            </a:pPr>
            <a:r>
              <a:rPr lang="ru-RU" sz="2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Narrow"/>
              </a:rPr>
              <a:t>Субсидия на оборудование рабочих мест для граждан с инвалидностью.</a:t>
            </a:r>
            <a:endParaRPr sz="2400" b="1" i="1" u="sng" spc="-3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 Narro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075666"/>
            <a:ext cx="96774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   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Приказ Фонда пенсионного и социального страхования Российской Федерации от 29 декабря 2024 № 2712 «Об утверждении Решения о порядке предоставления субсидий в целях создания (оборудования) рабочих мест для трудоустройства инвалидов»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Размер субсидии – до 200 тысяч рублей на оборудование рабочего места сотрудника с инвалидностью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СФР возместит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часть расходов на оборудование рабочего места для лиц с инвалидностью </a:t>
            </a:r>
            <a:r>
              <a:rPr lang="en-US" sz="1400" dirty="0" smtClean="0">
                <a:solidFill>
                  <a:srgbClr val="002060"/>
                </a:solidFill>
              </a:rPr>
              <a:t>I </a:t>
            </a:r>
            <a:r>
              <a:rPr lang="ru-RU" sz="1400" dirty="0" smtClean="0">
                <a:solidFill>
                  <a:srgbClr val="002060"/>
                </a:solidFill>
              </a:rPr>
              <a:t>и</a:t>
            </a:r>
            <a:r>
              <a:rPr lang="en-US" sz="1400" dirty="0" smtClean="0">
                <a:solidFill>
                  <a:srgbClr val="002060"/>
                </a:solidFill>
              </a:rPr>
              <a:t> II</a:t>
            </a:r>
            <a:r>
              <a:rPr lang="ru-RU" sz="1400" dirty="0" smtClean="0">
                <a:solidFill>
                  <a:srgbClr val="002060"/>
                </a:solidFill>
              </a:rPr>
              <a:t> группы, а также ветеранов боевых действий с любой группой инвалидности.         </a:t>
            </a:r>
          </a:p>
          <a:p>
            <a:pPr algn="just"/>
            <a:endParaRPr lang="ru-RU" sz="800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      Чтобы получить субсидию:</a:t>
            </a:r>
          </a:p>
          <a:p>
            <a:pPr algn="just"/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                 </a:t>
            </a:r>
            <a:r>
              <a:rPr lang="ru-RU" sz="1400" dirty="0" smtClean="0">
                <a:solidFill>
                  <a:srgbClr val="002060"/>
                </a:solidFill>
              </a:rPr>
              <a:t>трудовой договор должен быть заключен с лицом с инвалидностью на срок не менее 9 месяцев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           </a:t>
            </a:r>
            <a:r>
              <a:rPr lang="ru-RU" sz="1400" dirty="0" smtClean="0">
                <a:solidFill>
                  <a:srgbClr val="002060"/>
                </a:solidFill>
              </a:rPr>
              <a:t>трудоустроенный должен быть закреплен за созданным рабочем месте не менее чем на 9 месяцев из 12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       рабочее место должно быть оборудовано индивидуально для конкретного человека или группы с однотипными нарушениями и ограничения жизнедеятельности, исходя из их индивидуальной программы реабилитации или </a:t>
            </a:r>
            <a:r>
              <a:rPr lang="ru-RU" sz="1400" dirty="0" err="1" smtClean="0">
                <a:solidFill>
                  <a:srgbClr val="002060"/>
                </a:solidFill>
              </a:rPr>
              <a:t>абилитации</a:t>
            </a:r>
            <a:r>
              <a:rPr lang="ru-RU" sz="1400" dirty="0" smtClean="0">
                <a:solidFill>
                  <a:srgbClr val="002060"/>
                </a:solidFill>
              </a:rPr>
              <a:t>     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800" b="1" dirty="0" smtClean="0">
                <a:solidFill>
                  <a:srgbClr val="002060"/>
                </a:solidFill>
              </a:rPr>
              <a:t>                          </a:t>
            </a:r>
          </a:p>
          <a:p>
            <a:pPr algn="just"/>
            <a:r>
              <a:rPr lang="ru-RU" sz="1400" b="1" u="sng" dirty="0" smtClean="0">
                <a:solidFill>
                  <a:srgbClr val="002060"/>
                </a:solidFill>
              </a:rPr>
              <a:t>    </a:t>
            </a:r>
            <a:r>
              <a:rPr lang="ru-RU" sz="1400" b="1" dirty="0" smtClean="0">
                <a:solidFill>
                  <a:srgbClr val="002060"/>
                </a:solidFill>
              </a:rPr>
              <a:t>        </a:t>
            </a:r>
            <a:r>
              <a:rPr lang="ru-RU" sz="1400" b="1" u="sng" dirty="0" smtClean="0">
                <a:solidFill>
                  <a:srgbClr val="002060"/>
                </a:solidFill>
              </a:rPr>
              <a:t> Этапы оформления: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</a:t>
            </a:r>
            <a:r>
              <a:rPr lang="ru-RU" sz="1400" b="1" i="1" dirty="0" smtClean="0">
                <a:solidFill>
                  <a:srgbClr val="002060"/>
                </a:solidFill>
              </a:rPr>
              <a:t>в течение 3 месяцев с даты подписания трудового договора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В службу занятости населения работодателем подается заявление на получение субсидии и все документы, подтверждающие произведенные расходы на создание (оборудование) рабочего места.</a:t>
            </a:r>
          </a:p>
          <a:p>
            <a:pPr algn="just"/>
            <a:r>
              <a:rPr lang="ru-RU" sz="1400" b="1" i="1" dirty="0" smtClean="0">
                <a:solidFill>
                  <a:srgbClr val="002060"/>
                </a:solidFill>
              </a:rPr>
              <a:t>      в течение 15 рабочих дней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Служба занятости населения осуществляет проверку заявления и сведений по каждому трудоустроенному сотруднику с инвалидностью и направляет заявление в СФР.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</a:t>
            </a:r>
            <a:r>
              <a:rPr lang="ru-RU" sz="1400" b="1" i="1" dirty="0" smtClean="0">
                <a:solidFill>
                  <a:srgbClr val="002060"/>
                </a:solidFill>
              </a:rPr>
              <a:t>в течение 10 рабочих дней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СФР включает работодателя в реестр и перечисляет субсидию.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Под 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</a:rPr>
              <a:t>оборудованием рабочего места для трудоустройства инвалида понимается:</a:t>
            </a:r>
            <a:endParaRPr lang="ru-RU" sz="1400" i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 Оборудование вновь создаваемого рабочего места для инвалида;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 Монтаж и установка приобретенного оборудования для оснащения специальных рабочих мест для трудоустройства инвалидов;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Оборудование рабочего места для инвалида на дому, если надомный труд используется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работодателем.</a:t>
            </a:r>
            <a:endParaRPr lang="ru-RU" sz="1300" b="1" i="1" u="sng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Вертикальный свиток 1"/>
          <p:cNvSpPr/>
          <p:nvPr/>
        </p:nvSpPr>
        <p:spPr>
          <a:xfrm>
            <a:off x="196336" y="1140490"/>
            <a:ext cx="217616" cy="27043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avatars.mds.yandex.net/i?id=a702fe43424cf775d7722f16534f8f05520af823-6946674-images-thumbs&amp;n=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" y="1852144"/>
            <a:ext cx="377677" cy="37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" y="4200335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8" y="4886408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avatars.mds.yandex.net/i?id=023627e3bde42a937d4a598d8ce6cb3f55792119-5476635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42" y="5938323"/>
            <a:ext cx="221355" cy="22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8" y="5512294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avatars.mds.yandex.net/i?id=19bcd9202e94bf974d6e8f6201fed818409ef0b2-4012918-images-thumbs&amp;n=1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5" y="2743200"/>
            <a:ext cx="658811" cy="39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https://avatars.mds.yandex.net/i?id=4d3be834ae24eab11d718aa1e6432cb5919a5fba-6887327-images-thumbs&amp;n=1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19" y="3021996"/>
            <a:ext cx="228614" cy="23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s://avatars.mds.yandex.net/i?id=4d3be834ae24eab11d718aa1e6432cb5919a5fba-6887327-images-thumbs&amp;n=1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18" y="3244235"/>
            <a:ext cx="228614" cy="23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s://avatars.mds.yandex.net/i?id=4d3be834ae24eab11d718aa1e6432cb5919a5fba-6887327-images-thumbs&amp;n=1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82" y="3477217"/>
            <a:ext cx="228614" cy="23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4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E8CCDA7-6B73-544A-A642-AF3C1B554FA9}"/>
              </a:ext>
            </a:extLst>
          </p:cNvPr>
          <p:cNvSpPr/>
          <p:nvPr/>
        </p:nvSpPr>
        <p:spPr>
          <a:xfrm>
            <a:off x="7683" y="3514107"/>
            <a:ext cx="3794462" cy="329565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">
            <a:extLst>
              <a:ext uri="{FF2B5EF4-FFF2-40B4-BE49-F238E27FC236}">
                <a16:creationId xmlns:a16="http://schemas.microsoft.com/office/drawing/2014/main" xmlns="" id="{BDF85312-D25B-9B40-ADC3-61FC7DB3A4EC}"/>
              </a:ext>
            </a:extLst>
          </p:cNvPr>
          <p:cNvSpPr/>
          <p:nvPr/>
        </p:nvSpPr>
        <p:spPr>
          <a:xfrm>
            <a:off x="6065129" y="5259"/>
            <a:ext cx="3840897" cy="382905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266286" y="308666"/>
            <a:ext cx="748192" cy="806645"/>
            <a:chOff x="634994" y="480009"/>
            <a:chExt cx="914452" cy="1075526"/>
          </a:xfrm>
        </p:grpSpPr>
        <p:pic>
          <p:nvPicPr>
            <p:cNvPr id="42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43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44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46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47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49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50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51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52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53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98600" y="330790"/>
            <a:ext cx="8755000" cy="747128"/>
          </a:xfrm>
          <a:prstGeom prst="rect">
            <a:avLst/>
          </a:prstGeom>
        </p:spPr>
        <p:txBody>
          <a:bodyPr vert="horz" wrap="square" lIns="0" tIns="8382" rIns="0" bIns="0" rtlCol="0">
            <a:spAutoFit/>
          </a:bodyPr>
          <a:lstStyle/>
          <a:p>
            <a:pPr marL="8382">
              <a:spcBef>
                <a:spcPts val="66"/>
              </a:spcBef>
            </a:pPr>
            <a:r>
              <a:rPr lang="ru-RU" sz="2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Narrow"/>
              </a:rPr>
              <a:t>Субсидия на трудоустройство работников из другой местности или других территорий.</a:t>
            </a:r>
            <a:endParaRPr sz="2400" b="1" i="1" u="sng" spc="-3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 Narro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075666"/>
            <a:ext cx="9601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  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Приказ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Фонда пенсионного и социального страхования Российской Федерации от 29 декабря 2024 № 2713 «Об утверждении Решения о порядке предоставления субсидии на государственную  поддержку трудоустройства работников из другой местности или других территорий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Размер субсидии – от 380 тысяч руб. в год на каждого сотрудника, переехавшего для трудоустройства (выплата на одного трудоустроенного – 3 МРОТ раз в 3 месяца, увеличенных на сумму страховых взносов и РК (при наличии))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СФР возместит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часть расходов работодателей на зарплаты сотрудников, которые переехали для трудоустройства в другой субъект РФ или в пределах одного субъекта не менее чем за 50 км от места проживания.</a:t>
            </a:r>
          </a:p>
          <a:p>
            <a:pPr algn="just"/>
            <a:endParaRPr lang="ru-RU" sz="800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Субсидию могут получить организации оборонно-промышленного комплекса, организации осуществляющие деятельность в приоритетных отраслях экономики или в новых субъектах РФ без долгов по заработной плате.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b="1" u="sng" dirty="0" smtClean="0">
                <a:solidFill>
                  <a:srgbClr val="002060"/>
                </a:solidFill>
              </a:rPr>
              <a:t>Этапы оформления: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</a:t>
            </a:r>
            <a:r>
              <a:rPr lang="ru-RU" sz="1400" b="1" i="1" dirty="0" err="1" smtClean="0">
                <a:solidFill>
                  <a:srgbClr val="002060"/>
                </a:solidFill>
              </a:rPr>
              <a:t>найм</a:t>
            </a:r>
            <a:r>
              <a:rPr lang="ru-RU" sz="1400" b="1" i="1" dirty="0" smtClean="0">
                <a:solidFill>
                  <a:srgbClr val="002060"/>
                </a:solidFill>
              </a:rPr>
              <a:t> сотрудников из другой местности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1. Организация размещает информацию о подходящем под субсидию вакантном рабочем месте на единой цифровой платформе «Работа в России»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2. Направляет заявление в службу занятости через личный кабинет платформы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3. Служба занятости помогает работодателю с подбором персонала.</a:t>
            </a:r>
          </a:p>
          <a:p>
            <a:pPr algn="just"/>
            <a:r>
              <a:rPr lang="ru-RU" sz="1400" b="1" i="1" dirty="0" smtClean="0">
                <a:solidFill>
                  <a:srgbClr val="002060"/>
                </a:solidFill>
              </a:rPr>
              <a:t>     через 3 месяца после трудоустройства сотрудника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Работодатель подает заявление в СФР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</a:t>
            </a:r>
            <a:r>
              <a:rPr lang="ru-RU" sz="1400" b="1" i="1" dirty="0" smtClean="0">
                <a:solidFill>
                  <a:srgbClr val="002060"/>
                </a:solidFill>
              </a:rPr>
              <a:t>в течение 10 рабочих дней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1. СФР проводит проверку работодателя и идентификацию трудоустроенных граждан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   2. Включает работодателя в реестр на предоставление субсидии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   3. Перечисляет первую часть субсидии на расчетный счет работодателя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    </a:t>
            </a:r>
            <a:r>
              <a:rPr lang="ru-RU" sz="1400" dirty="0" smtClean="0">
                <a:solidFill>
                  <a:srgbClr val="002060"/>
                </a:solidFill>
              </a:rPr>
              <a:t>Вторая, третья и четвертая части субсидии  также выплачиваются после проведения проверки по итогам 3-го, 6-го, 9-го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  и 12-го месяца с даты трудоустройства граждан.</a:t>
            </a:r>
          </a:p>
          <a:p>
            <a:pPr algn="just"/>
            <a:r>
              <a:rPr lang="ru-RU" sz="1400" b="1" i="1" u="sng" dirty="0">
                <a:solidFill>
                  <a:srgbClr val="002060"/>
                </a:solidFill>
              </a:rPr>
              <a:t> </a:t>
            </a:r>
            <a:r>
              <a:rPr lang="ru-RU" sz="1400" b="1" i="1" u="sng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" name="Вертикальный свиток 1"/>
          <p:cNvSpPr/>
          <p:nvPr/>
        </p:nvSpPr>
        <p:spPr>
          <a:xfrm>
            <a:off x="196336" y="1140490"/>
            <a:ext cx="217616" cy="27043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avatars.mds.yandex.net/i?id=a702fe43424cf775d7722f16534f8f05520af823-6946674-images-thumbs&amp;n=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" y="1852144"/>
            <a:ext cx="377677" cy="37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5c204f68f91edc0c79fcc36f7688bca0908fff86-10233129-images-thumbs&amp;n=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1681" y="2894004"/>
            <a:ext cx="366925" cy="3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8" y="3847732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1" y="4886408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1" y="5379393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avatars.mds.yandex.net/i?id=023627e3bde42a937d4a598d8ce6cb3f55792119-5476635-images-thumbs&amp;n=1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2" y="6248399"/>
            <a:ext cx="405585" cy="4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46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E8CCDA7-6B73-544A-A642-AF3C1B554FA9}"/>
              </a:ext>
            </a:extLst>
          </p:cNvPr>
          <p:cNvSpPr/>
          <p:nvPr/>
        </p:nvSpPr>
        <p:spPr>
          <a:xfrm>
            <a:off x="7683" y="3514107"/>
            <a:ext cx="3794462" cy="329565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">
            <a:extLst>
              <a:ext uri="{FF2B5EF4-FFF2-40B4-BE49-F238E27FC236}">
                <a16:creationId xmlns:a16="http://schemas.microsoft.com/office/drawing/2014/main" xmlns="" id="{BDF85312-D25B-9B40-ADC3-61FC7DB3A4EC}"/>
              </a:ext>
            </a:extLst>
          </p:cNvPr>
          <p:cNvSpPr/>
          <p:nvPr/>
        </p:nvSpPr>
        <p:spPr>
          <a:xfrm>
            <a:off x="6065129" y="5259"/>
            <a:ext cx="3840897" cy="382905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266286" y="308666"/>
            <a:ext cx="748192" cy="806645"/>
            <a:chOff x="634994" y="480009"/>
            <a:chExt cx="914452" cy="1075526"/>
          </a:xfrm>
        </p:grpSpPr>
        <p:pic>
          <p:nvPicPr>
            <p:cNvPr id="42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43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44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46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47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49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50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51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52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53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98600" y="515456"/>
            <a:ext cx="8755000" cy="377796"/>
          </a:xfrm>
          <a:prstGeom prst="rect">
            <a:avLst/>
          </a:prstGeom>
        </p:spPr>
        <p:txBody>
          <a:bodyPr vert="horz" wrap="square" lIns="0" tIns="8382" rIns="0" bIns="0" rtlCol="0">
            <a:spAutoFit/>
          </a:bodyPr>
          <a:lstStyle/>
          <a:p>
            <a:pPr marL="8382">
              <a:spcBef>
                <a:spcPts val="66"/>
              </a:spcBef>
            </a:pPr>
            <a:r>
              <a:rPr lang="ru-RU" sz="2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Narrow"/>
              </a:rPr>
              <a:t>Субсидия на </a:t>
            </a:r>
            <a:r>
              <a:rPr lang="ru-RU" sz="2400" b="1" i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Narrow"/>
              </a:rPr>
              <a:t>найм</a:t>
            </a:r>
            <a:r>
              <a:rPr lang="ru-RU" sz="2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Narrow"/>
              </a:rPr>
              <a:t> отдельных категорий граждан.</a:t>
            </a:r>
            <a:endParaRPr sz="2400" b="1" i="1" u="sng" spc="-3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 Narro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075666"/>
            <a:ext cx="96774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   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Приказ Фонда пенсионного и социального страхования Российской Федерации от 29 декабря 2024 № 2714 «Об утверждении Решения о порядке предоставления субсидии на государственную поддержку стимулирования найма отдельных категорий граждан»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Размер субсидии – 3 МРОТ или 6 МРОТ, увеличенных на сумму страховых взносов и РК (при наличии)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СФР возместит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часть расходов работодателей на зарплаты сотрудников из числа ветеранов СВО, людей с инвалидностью, уволенных с военной службы, одиноких и многодетных родителей, усыновителей, опекунов несовершеннолетних детей         </a:t>
            </a:r>
          </a:p>
          <a:p>
            <a:pPr algn="just"/>
            <a:endParaRPr lang="ru-RU" sz="800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Субсидию могут получить </a:t>
            </a:r>
            <a:r>
              <a:rPr lang="ru-RU" sz="1400" b="1" dirty="0" err="1" smtClean="0">
                <a:solidFill>
                  <a:srgbClr val="002060"/>
                </a:solidFill>
              </a:rPr>
              <a:t>юрлица</a:t>
            </a:r>
            <a:r>
              <a:rPr lang="ru-RU" sz="1400" b="1" dirty="0" smtClean="0">
                <a:solidFill>
                  <a:srgbClr val="002060"/>
                </a:solidFill>
              </a:rPr>
              <a:t>, некоммерческие организации,  ИП, физлица с инвалидностью и общероссийские общественные организации инвалидов.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just"/>
            <a:r>
              <a:rPr lang="ru-RU" sz="1400" b="1" u="sng" dirty="0" smtClean="0">
                <a:solidFill>
                  <a:srgbClr val="002060"/>
                </a:solidFill>
              </a:rPr>
              <a:t>Этапы оформления: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</a:t>
            </a:r>
            <a:r>
              <a:rPr lang="ru-RU" sz="1400" b="1" i="1" dirty="0" smtClean="0">
                <a:solidFill>
                  <a:srgbClr val="002060"/>
                </a:solidFill>
              </a:rPr>
              <a:t>процедура подачи заявки на субсидию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1. Организация размещает информацию о подходящем под субсидию вакантном рабочем месте на единой цифровой платформе «Работа в России»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2. Направляет заявление в службу занятости через личный кабинет платформы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3. Служба занятости помогает работодателю с подбором персонала.</a:t>
            </a:r>
          </a:p>
          <a:p>
            <a:pPr algn="just"/>
            <a:r>
              <a:rPr lang="ru-RU" sz="1400" b="1" i="1" dirty="0" smtClean="0">
                <a:solidFill>
                  <a:srgbClr val="002060"/>
                </a:solidFill>
              </a:rPr>
              <a:t>     до 15 декабря 2025 года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Работодатель подает заявление на получение субсидии в СФР, приложив необходимый пакет документов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</a:t>
            </a:r>
            <a:r>
              <a:rPr lang="ru-RU" sz="1400" b="1" i="1" dirty="0" smtClean="0">
                <a:solidFill>
                  <a:srgbClr val="002060"/>
                </a:solidFill>
              </a:rPr>
              <a:t>в течение 15 дней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СФР проводит проверку о достоверности предоставленных сведений, отсутствии задолженностей, идентификацию трудоустроенных граждан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</a:t>
            </a:r>
            <a:r>
              <a:rPr lang="ru-RU" sz="1400" b="1" i="1" dirty="0" smtClean="0">
                <a:solidFill>
                  <a:srgbClr val="002060"/>
                </a:solidFill>
              </a:rPr>
              <a:t>в течение 10 рабочих дней со дня подачи заявки 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   1.  СФР включает работодателя в реестр на предоставление субсидии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     2.  СФР направляет средства работодателя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    </a:t>
            </a:r>
            <a:r>
              <a:rPr lang="ru-RU" sz="1400" dirty="0" smtClean="0">
                <a:solidFill>
                  <a:srgbClr val="002060"/>
                </a:solidFill>
              </a:rPr>
              <a:t>Субсидия будет состоять из трех траншей за 1, 3 и 6 месяцы работы.</a:t>
            </a:r>
          </a:p>
          <a:p>
            <a:pPr algn="just"/>
            <a:r>
              <a:rPr lang="ru-RU" sz="1400" b="1" i="1" u="sng" dirty="0">
                <a:solidFill>
                  <a:srgbClr val="002060"/>
                </a:solidFill>
              </a:rPr>
              <a:t> </a:t>
            </a:r>
            <a:r>
              <a:rPr lang="ru-RU" sz="1400" b="1" i="1" u="sng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" name="Вертикальный свиток 1"/>
          <p:cNvSpPr/>
          <p:nvPr/>
        </p:nvSpPr>
        <p:spPr>
          <a:xfrm>
            <a:off x="196336" y="1140490"/>
            <a:ext cx="217616" cy="27043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avatars.mds.yandex.net/i?id=a702fe43424cf775d7722f16534f8f05520af823-6946674-images-thumbs&amp;n=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" y="1852144"/>
            <a:ext cx="377677" cy="37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5c204f68f91edc0c79fcc36f7688bca0908fff86-10233129-images-thumbs&amp;n=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2152" y="2710541"/>
            <a:ext cx="366925" cy="3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1" y="3629654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1" y="4610884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8" y="5037159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avatars.mds.yandex.net/i?id=023627e3bde42a937d4a598d8ce6cb3f55792119-5476635-images-thumbs&amp;n=1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5" y="6400800"/>
            <a:ext cx="314183" cy="31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https://avatars.mds.yandex.net/i?id=e28b45075add289256705567cfbab42b4bd52365-5235567-images-thumbs&amp;n=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87818"/>
            <a:ext cx="275524" cy="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14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1" y="431426"/>
            <a:ext cx="9730509" cy="657897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2" y="2973306"/>
            <a:ext cx="3578962" cy="27727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83352" y="1340768"/>
            <a:ext cx="4992555" cy="18031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5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object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631120" y="-3895101"/>
            <a:ext cx="411480" cy="944079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06510" y="4797152"/>
            <a:ext cx="4992555" cy="792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7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17042</TotalTime>
  <Words>825</Words>
  <Application>Microsoft Office PowerPoint</Application>
  <PresentationFormat>Лист A4 (210x297 мм)</PresentationFormat>
  <Paragraphs>72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Субсидия на оборудование рабочих мест для граждан с инвалидностью.</vt:lpstr>
      <vt:lpstr>Субсидия на трудоустройство работников из другой местности или других территорий.</vt:lpstr>
      <vt:lpstr>Субсидия на найм отдельных категорий граждан.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Бибикова Ирина Александровна</dc:creator>
  <cp:lastModifiedBy>Черник Дмитрий Дмитриевич</cp:lastModifiedBy>
  <cp:revision>258</cp:revision>
  <cp:lastPrinted>2025-04-11T05:59:26Z</cp:lastPrinted>
  <dcterms:created xsi:type="dcterms:W3CDTF">2023-05-03T09:25:15Z</dcterms:created>
  <dcterms:modified xsi:type="dcterms:W3CDTF">2025-04-22T14:51:26Z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